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sldIdLst>
    <p:sldId id="256" r:id="rId2"/>
    <p:sldId id="258" r:id="rId3"/>
    <p:sldId id="259" r:id="rId4"/>
    <p:sldId id="260" r:id="rId5"/>
    <p:sldId id="263" r:id="rId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85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76400"/>
            <a:ext cx="7772400" cy="18288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D6114A32-B67C-4DF1-A3D4-A774999359C2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C9F01F-1AA4-428C-87FC-544F256912A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772171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381000"/>
            <a:ext cx="2057400" cy="5715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019800" cy="5715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66F8C4-67F0-4B8D-9B7B-2B4709953C3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798623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981200"/>
            <a:ext cx="8229600" cy="41148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5DB81440-6FBD-48A4-B212-F1619581C6F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074716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B467E6-77D0-4CE2-9008-357C66C7E72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813968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651192-02A4-4589-BDA2-0E1120722E3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247818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B8B982-EF82-49D0-889F-EFA7640B68A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087865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7BD086-79C6-4AEB-BA7B-0691C692E17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166646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6A3C9E-F20C-48BA-AE54-BBA14AB6980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907621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05FAAF-F97A-4BEE-B190-D63B6097387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143793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461E87-CF66-487B-9F6D-596D66985A3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609772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DD8A9E-8B9B-47CE-A977-B46EC8E36B6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17604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81000"/>
            <a:ext cx="8229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fld id="{04DCED10-74F9-410C-BE0B-A1E68E102749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1371600"/>
          </a:xfrm>
        </p:spPr>
        <p:txBody>
          <a:bodyPr/>
          <a:lstStyle/>
          <a:p>
            <a:r>
              <a:rPr lang="en-US" altLang="en-US" sz="3600" dirty="0">
                <a:solidFill>
                  <a:srgbClr val="92D050"/>
                </a:solidFill>
              </a:rPr>
              <a:t>Me </a:t>
            </a:r>
            <a:r>
              <a:rPr lang="en-US" altLang="en-US" sz="3600" dirty="0" err="1">
                <a:solidFill>
                  <a:srgbClr val="92D050"/>
                </a:solidFill>
              </a:rPr>
              <a:t>llamo</a:t>
            </a:r>
            <a:r>
              <a:rPr lang="en-US" altLang="en-US" sz="3600" dirty="0">
                <a:solidFill>
                  <a:srgbClr val="92D050"/>
                </a:solidFill>
              </a:rPr>
              <a:t> _________ </a:t>
            </a:r>
            <a:r>
              <a:rPr lang="en-US" altLang="en-US" sz="3600" dirty="0" err="1">
                <a:solidFill>
                  <a:srgbClr val="92D050"/>
                </a:solidFill>
              </a:rPr>
              <a:t>Clase</a:t>
            </a:r>
            <a:r>
              <a:rPr lang="en-US" altLang="en-US" sz="3600" dirty="0">
                <a:solidFill>
                  <a:srgbClr val="92D050"/>
                </a:solidFill>
              </a:rPr>
              <a:t> </a:t>
            </a:r>
            <a:r>
              <a:rPr lang="en-US" altLang="en-US" sz="3600" dirty="0" smtClean="0">
                <a:solidFill>
                  <a:srgbClr val="92D050"/>
                </a:solidFill>
              </a:rPr>
              <a:t>701</a:t>
            </a:r>
            <a:r>
              <a:rPr lang="en-US" altLang="en-US" sz="3600" dirty="0">
                <a:solidFill>
                  <a:srgbClr val="92D050"/>
                </a:solidFill>
              </a:rPr>
              <a:t/>
            </a:r>
            <a:br>
              <a:rPr lang="en-US" altLang="en-US" sz="3600" dirty="0">
                <a:solidFill>
                  <a:srgbClr val="92D050"/>
                </a:solidFill>
              </a:rPr>
            </a:br>
            <a:r>
              <a:rPr lang="en-US" altLang="en-US" sz="3600" dirty="0">
                <a:solidFill>
                  <a:srgbClr val="92D050"/>
                </a:solidFill>
              </a:rPr>
              <a:t>La </a:t>
            </a:r>
            <a:r>
              <a:rPr lang="en-US" altLang="en-US" sz="3600" dirty="0" err="1">
                <a:solidFill>
                  <a:srgbClr val="92D050"/>
                </a:solidFill>
              </a:rPr>
              <a:t>fecha</a:t>
            </a:r>
            <a:r>
              <a:rPr lang="en-US" altLang="en-US" sz="3600" dirty="0">
                <a:solidFill>
                  <a:srgbClr val="92D050"/>
                </a:solidFill>
              </a:rPr>
              <a:t> </a:t>
            </a:r>
            <a:r>
              <a:rPr lang="en-US" altLang="en-US" sz="3600" dirty="0" err="1">
                <a:solidFill>
                  <a:srgbClr val="92D050"/>
                </a:solidFill>
              </a:rPr>
              <a:t>es</a:t>
            </a:r>
            <a:r>
              <a:rPr lang="en-US" altLang="en-US" sz="3600" dirty="0">
                <a:solidFill>
                  <a:srgbClr val="92D050"/>
                </a:solidFill>
              </a:rPr>
              <a:t> el </a:t>
            </a:r>
            <a:r>
              <a:rPr lang="en-US" altLang="en-US" sz="3600" dirty="0" smtClean="0">
                <a:solidFill>
                  <a:srgbClr val="92D050"/>
                </a:solidFill>
              </a:rPr>
              <a:t>7 </a:t>
            </a:r>
            <a:r>
              <a:rPr lang="en-US" altLang="en-US" sz="3600" dirty="0">
                <a:solidFill>
                  <a:srgbClr val="92D050"/>
                </a:solidFill>
              </a:rPr>
              <a:t>de </a:t>
            </a:r>
            <a:r>
              <a:rPr lang="en-US" altLang="en-US" sz="3600" dirty="0" err="1" smtClean="0">
                <a:solidFill>
                  <a:srgbClr val="92D050"/>
                </a:solidFill>
              </a:rPr>
              <a:t>noviembre</a:t>
            </a:r>
            <a:r>
              <a:rPr lang="en-US" altLang="en-US" sz="3600" dirty="0" smtClean="0">
                <a:solidFill>
                  <a:srgbClr val="92D050"/>
                </a:solidFill>
              </a:rPr>
              <a:t> </a:t>
            </a:r>
            <a:r>
              <a:rPr lang="en-US" altLang="en-US" sz="3600" dirty="0">
                <a:solidFill>
                  <a:srgbClr val="92D050"/>
                </a:solidFill>
              </a:rPr>
              <a:t>del </a:t>
            </a:r>
            <a:r>
              <a:rPr lang="en-US" altLang="en-US" sz="3600" dirty="0" smtClean="0">
                <a:solidFill>
                  <a:srgbClr val="92D050"/>
                </a:solidFill>
              </a:rPr>
              <a:t>2013</a:t>
            </a:r>
            <a:endParaRPr lang="en-US" altLang="en-US" sz="3600" dirty="0">
              <a:solidFill>
                <a:srgbClr val="92D050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152400" y="1524000"/>
            <a:ext cx="8839200" cy="4953000"/>
          </a:xfrm>
        </p:spPr>
        <p:txBody>
          <a:bodyPr/>
          <a:lstStyle/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sz="2800" dirty="0">
                <a:solidFill>
                  <a:srgbClr val="FF0000"/>
                </a:solidFill>
              </a:rPr>
              <a:t>Propósito </a:t>
            </a:r>
            <a:r>
              <a:rPr lang="es-ES_tradnl" altLang="en-US" sz="2800" dirty="0" smtClean="0">
                <a:solidFill>
                  <a:srgbClr val="FF0000"/>
                </a:solidFill>
              </a:rPr>
              <a:t># 18: </a:t>
            </a:r>
            <a:r>
              <a:rPr lang="es-ES_tradnl" altLang="en-US" sz="2800" dirty="0">
                <a:cs typeface="Tahoma" pitchFamily="34" charset="0"/>
              </a:rPr>
              <a:t>¿Cómo repasamos para la prueba </a:t>
            </a:r>
            <a:r>
              <a:rPr lang="es-ES_tradnl" altLang="en-US" sz="2800" dirty="0" smtClean="0">
                <a:cs typeface="Tahoma" pitchFamily="34" charset="0"/>
              </a:rPr>
              <a:t>de MAÑANA?</a:t>
            </a:r>
            <a:endParaRPr lang="es-ES_tradnl" altLang="en-US" sz="2800" dirty="0">
              <a:solidFill>
                <a:srgbClr val="FF0000"/>
              </a:solidFill>
              <a:cs typeface="Tahoma" pitchFamily="34" charset="0"/>
            </a:endParaRP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sz="2800" dirty="0">
                <a:solidFill>
                  <a:srgbClr val="FF0000"/>
                </a:solidFill>
              </a:rPr>
              <a:t>Actividad Inicial</a:t>
            </a:r>
            <a:r>
              <a:rPr lang="es-ES_tradnl" altLang="en-US" sz="2800" dirty="0" smtClean="0">
                <a:solidFill>
                  <a:srgbClr val="FF0000"/>
                </a:solidFill>
              </a:rPr>
              <a:t>:</a:t>
            </a:r>
            <a:endParaRPr lang="es-ES_tradnl" altLang="en-US" sz="2800" dirty="0">
              <a:solidFill>
                <a:srgbClr val="FF0000"/>
              </a:solidFill>
            </a:endParaRPr>
          </a:p>
        </p:txBody>
      </p:sp>
      <p:sp>
        <p:nvSpPr>
          <p:cNvPr id="12" name="Rectangle 3"/>
          <p:cNvSpPr txBox="1">
            <a:spLocks noChangeArrowheads="1"/>
          </p:cNvSpPr>
          <p:nvPr/>
        </p:nvSpPr>
        <p:spPr bwMode="auto">
          <a:xfrm>
            <a:off x="533400" y="2766848"/>
            <a:ext cx="82296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itchFamily="2" charset="2"/>
              <a:buChar char="n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9pPr>
          </a:lstStyle>
          <a:p>
            <a:pPr marL="609600" indent="-609600"/>
            <a:r>
              <a:rPr lang="en-US" altLang="en-US" kern="0" dirty="0" smtClean="0"/>
              <a:t>Complete with the correct word: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n-US" altLang="en-US" kern="0" dirty="0" smtClean="0"/>
              <a:t>Gloria no </a:t>
            </a:r>
            <a:r>
              <a:rPr lang="en-US" altLang="en-US" kern="0" dirty="0" err="1" smtClean="0"/>
              <a:t>tiene</a:t>
            </a:r>
            <a:r>
              <a:rPr lang="en-US" altLang="en-US" kern="0" dirty="0" smtClean="0"/>
              <a:t> </a:t>
            </a:r>
            <a:r>
              <a:rPr lang="en-US" altLang="en-US" kern="0" dirty="0" err="1" smtClean="0"/>
              <a:t>hermanas</a:t>
            </a:r>
            <a:r>
              <a:rPr lang="en-US" altLang="en-US" kern="0" dirty="0" smtClean="0"/>
              <a:t>. Ella </a:t>
            </a:r>
            <a:r>
              <a:rPr lang="en-US" altLang="en-US" kern="0" dirty="0" err="1" smtClean="0"/>
              <a:t>es</a:t>
            </a:r>
            <a:r>
              <a:rPr lang="en-US" altLang="en-US" kern="0" dirty="0" smtClean="0"/>
              <a:t> </a:t>
            </a:r>
            <a:r>
              <a:rPr lang="en-US" altLang="en-US" kern="0" dirty="0" err="1" smtClean="0"/>
              <a:t>una</a:t>
            </a:r>
            <a:r>
              <a:rPr lang="en-US" altLang="en-US" kern="0" dirty="0" smtClean="0"/>
              <a:t> _________________.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n-US" altLang="en-US" kern="0" dirty="0" err="1" smtClean="0"/>
              <a:t>Mi</a:t>
            </a:r>
            <a:r>
              <a:rPr lang="en-US" altLang="en-US" kern="0" dirty="0" smtClean="0"/>
              <a:t> prima </a:t>
            </a:r>
            <a:r>
              <a:rPr lang="en-US" altLang="en-US" kern="0" dirty="0" err="1" smtClean="0"/>
              <a:t>es</a:t>
            </a:r>
            <a:r>
              <a:rPr lang="en-US" altLang="en-US" kern="0" dirty="0" smtClean="0"/>
              <a:t> </a:t>
            </a:r>
            <a:r>
              <a:rPr lang="en-US" altLang="en-US" kern="0" dirty="0" err="1" smtClean="0"/>
              <a:t>bonita</a:t>
            </a:r>
            <a:r>
              <a:rPr lang="en-US" altLang="en-US" kern="0" dirty="0" smtClean="0"/>
              <a:t>. </a:t>
            </a:r>
            <a:r>
              <a:rPr lang="en-US" altLang="en-US" kern="0" dirty="0" err="1" smtClean="0"/>
              <a:t>Tiene</a:t>
            </a:r>
            <a:r>
              <a:rPr lang="en-US" altLang="en-US" kern="0" dirty="0" smtClean="0"/>
              <a:t> __________ </a:t>
            </a:r>
            <a:r>
              <a:rPr lang="en-US" altLang="en-US" kern="0" dirty="0" err="1" smtClean="0"/>
              <a:t>moreno</a:t>
            </a:r>
            <a:r>
              <a:rPr lang="en-US" altLang="en-US" kern="0" dirty="0" smtClean="0"/>
              <a:t> y _________ </a:t>
            </a:r>
            <a:r>
              <a:rPr lang="en-US" altLang="en-US" kern="0" dirty="0" err="1" smtClean="0"/>
              <a:t>azules</a:t>
            </a:r>
            <a:r>
              <a:rPr lang="en-US" altLang="en-US" kern="0" dirty="0" smtClean="0"/>
              <a:t>.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n-US" altLang="en-US" kern="0" dirty="0" smtClean="0"/>
              <a:t>Marcos </a:t>
            </a:r>
            <a:r>
              <a:rPr lang="en-US" altLang="en-US" kern="0" dirty="0" err="1" smtClean="0"/>
              <a:t>tiene</a:t>
            </a:r>
            <a:r>
              <a:rPr lang="en-US" altLang="en-US" kern="0" dirty="0" smtClean="0"/>
              <a:t> </a:t>
            </a:r>
            <a:r>
              <a:rPr lang="en-US" altLang="en-US" kern="0" dirty="0" err="1" smtClean="0"/>
              <a:t>una</a:t>
            </a:r>
            <a:r>
              <a:rPr lang="en-US" altLang="en-US" kern="0" dirty="0" smtClean="0"/>
              <a:t> ___________. </a:t>
            </a:r>
            <a:r>
              <a:rPr lang="en-US" altLang="en-US" kern="0" dirty="0" err="1" smtClean="0"/>
              <a:t>Es</a:t>
            </a:r>
            <a:r>
              <a:rPr lang="en-US" altLang="en-US" kern="0" dirty="0" smtClean="0"/>
              <a:t> un </a:t>
            </a:r>
            <a:r>
              <a:rPr lang="en-US" altLang="en-US" kern="0" dirty="0" err="1" smtClean="0"/>
              <a:t>perro</a:t>
            </a:r>
            <a:r>
              <a:rPr lang="en-US" altLang="en-US" kern="0" dirty="0" smtClean="0"/>
              <a:t> adorable.</a:t>
            </a:r>
            <a:endParaRPr lang="en-US" altLang="en-US" kern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304800"/>
            <a:ext cx="8229600" cy="1371600"/>
          </a:xfrm>
        </p:spPr>
        <p:txBody>
          <a:bodyPr/>
          <a:lstStyle/>
          <a:p>
            <a:r>
              <a:rPr lang="en-US" altLang="en-US" dirty="0" err="1">
                <a:solidFill>
                  <a:srgbClr val="FF0000"/>
                </a:solidFill>
              </a:rPr>
              <a:t>Ejercicios</a:t>
            </a:r>
            <a:endParaRPr lang="en-US" altLang="en-US" dirty="0">
              <a:solidFill>
                <a:srgbClr val="FF0000"/>
              </a:solidFill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685800"/>
            <a:ext cx="8229600" cy="5105400"/>
          </a:xfrm>
        </p:spPr>
        <p:txBody>
          <a:bodyPr/>
          <a:lstStyle/>
          <a:p>
            <a:pPr marL="0" indent="0">
              <a:lnSpc>
                <a:spcPct val="80000"/>
              </a:lnSpc>
              <a:buNone/>
            </a:pPr>
            <a:r>
              <a:rPr lang="en-US" altLang="en-US" sz="3000" b="1" dirty="0" smtClean="0">
                <a:solidFill>
                  <a:srgbClr val="00B0F0"/>
                </a:solidFill>
              </a:rPr>
              <a:t>I- </a:t>
            </a:r>
            <a:r>
              <a:rPr lang="en-US" altLang="en-US" sz="3000" dirty="0" smtClean="0"/>
              <a:t>Change </a:t>
            </a:r>
            <a:r>
              <a:rPr lang="en-US" altLang="en-US" sz="3000" u="sng" dirty="0" smtClean="0"/>
              <a:t>one letter </a:t>
            </a:r>
            <a:r>
              <a:rPr lang="en-US" altLang="en-US" sz="3000" dirty="0" smtClean="0"/>
              <a:t> in each word to form a new word</a:t>
            </a:r>
            <a:endParaRPr lang="en-US" altLang="en-US" sz="3000" dirty="0"/>
          </a:p>
          <a:p>
            <a:pPr marL="609600" indent="-609600">
              <a:lnSpc>
                <a:spcPct val="80000"/>
              </a:lnSpc>
              <a:buFont typeface="Wingdings" pitchFamily="2" charset="2"/>
              <a:buNone/>
            </a:pPr>
            <a:r>
              <a:rPr lang="en-US" altLang="en-US" sz="3600" b="1" dirty="0" err="1">
                <a:solidFill>
                  <a:srgbClr val="92D050"/>
                </a:solidFill>
              </a:rPr>
              <a:t>cama</a:t>
            </a:r>
            <a:r>
              <a:rPr lang="en-US" altLang="en-US" sz="3600" b="1" dirty="0">
                <a:solidFill>
                  <a:srgbClr val="92D050"/>
                </a:solidFill>
              </a:rPr>
              <a:t>=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None/>
            </a:pPr>
            <a:r>
              <a:rPr lang="en-US" altLang="en-US" sz="3600" b="1" dirty="0">
                <a:solidFill>
                  <a:srgbClr val="92D050"/>
                </a:solidFill>
              </a:rPr>
              <a:t>el=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None/>
            </a:pPr>
            <a:r>
              <a:rPr lang="en-US" altLang="en-US" sz="3600" b="1" dirty="0" err="1">
                <a:solidFill>
                  <a:srgbClr val="92D050"/>
                </a:solidFill>
              </a:rPr>
              <a:t>madre</a:t>
            </a:r>
            <a:r>
              <a:rPr lang="en-US" altLang="en-US" sz="3600" b="1" dirty="0">
                <a:solidFill>
                  <a:srgbClr val="92D050"/>
                </a:solidFill>
              </a:rPr>
              <a:t>=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None/>
            </a:pPr>
            <a:r>
              <a:rPr lang="en-US" altLang="en-US" sz="3600" b="1" dirty="0">
                <a:solidFill>
                  <a:srgbClr val="92D050"/>
                </a:solidFill>
              </a:rPr>
              <a:t>un=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None/>
            </a:pPr>
            <a:r>
              <a:rPr lang="en-US" altLang="en-US" sz="3600" b="1" dirty="0" err="1">
                <a:solidFill>
                  <a:srgbClr val="92D050"/>
                </a:solidFill>
              </a:rPr>
              <a:t>su</a:t>
            </a:r>
            <a:r>
              <a:rPr lang="en-US" altLang="en-US" sz="3600" b="1" dirty="0">
                <a:solidFill>
                  <a:srgbClr val="92D050"/>
                </a:solidFill>
              </a:rPr>
              <a:t>=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en-US" altLang="en-US" sz="3000" b="1" dirty="0" smtClean="0">
                <a:solidFill>
                  <a:srgbClr val="00B0F0"/>
                </a:solidFill>
              </a:rPr>
              <a:t>II- </a:t>
            </a:r>
            <a:r>
              <a:rPr lang="en-US" altLang="en-US" sz="3000" dirty="0" err="1" smtClean="0"/>
              <a:t>Copia</a:t>
            </a:r>
            <a:r>
              <a:rPr lang="en-US" altLang="en-US" sz="3000" dirty="0" smtClean="0"/>
              <a:t> </a:t>
            </a:r>
            <a:r>
              <a:rPr lang="en-US" altLang="en-US" sz="3000" dirty="0"/>
              <a:t>y </a:t>
            </a:r>
            <a:r>
              <a:rPr lang="en-US" altLang="en-US" sz="3000" dirty="0" err="1"/>
              <a:t>completa</a:t>
            </a:r>
            <a:r>
              <a:rPr lang="en-US" altLang="en-US" sz="3000" dirty="0"/>
              <a:t>: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en-US" altLang="en-US" sz="3000" dirty="0"/>
              <a:t>Los Martinez </a:t>
            </a:r>
            <a:r>
              <a:rPr lang="en-US" altLang="en-US" sz="3000" dirty="0" err="1"/>
              <a:t>tienen</a:t>
            </a:r>
            <a:r>
              <a:rPr lang="en-US" altLang="en-US" sz="3000" dirty="0"/>
              <a:t> un </a:t>
            </a:r>
            <a:r>
              <a:rPr lang="en-US" altLang="en-US" sz="3000" dirty="0" smtClean="0"/>
              <a:t>____________, no </a:t>
            </a:r>
            <a:r>
              <a:rPr lang="en-US" altLang="en-US" sz="3000" dirty="0" err="1"/>
              <a:t>tienen</a:t>
            </a:r>
            <a:r>
              <a:rPr lang="en-US" altLang="en-US" sz="3000" dirty="0"/>
              <a:t> </a:t>
            </a:r>
            <a:r>
              <a:rPr lang="en-US" altLang="en-US" sz="3000" dirty="0" err="1"/>
              <a:t>una</a:t>
            </a:r>
            <a:r>
              <a:rPr lang="en-US" altLang="en-US" sz="3000" dirty="0"/>
              <a:t> _________ </a:t>
            </a:r>
            <a:r>
              <a:rPr lang="en-US" altLang="en-US" sz="3000" dirty="0" err="1"/>
              <a:t>privada</a:t>
            </a:r>
            <a:r>
              <a:rPr lang="en-US" altLang="en-US" sz="3000" dirty="0"/>
              <a:t>.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en-US" altLang="en-US" sz="3000" dirty="0"/>
              <a:t>En un </a:t>
            </a:r>
            <a:r>
              <a:rPr lang="en-US" altLang="en-US" sz="3000" dirty="0" err="1"/>
              <a:t>jardin</a:t>
            </a:r>
            <a:r>
              <a:rPr lang="en-US" altLang="en-US" sz="3000" dirty="0"/>
              <a:t> hay _________ y ________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en-US" altLang="en-US" sz="3000" dirty="0"/>
              <a:t>Un ___________ alto </a:t>
            </a:r>
            <a:r>
              <a:rPr lang="en-US" altLang="en-US" sz="3000" dirty="0" err="1"/>
              <a:t>tiene</a:t>
            </a:r>
            <a:r>
              <a:rPr lang="en-US" altLang="en-US" sz="3000" dirty="0"/>
              <a:t> </a:t>
            </a:r>
            <a:r>
              <a:rPr lang="en-US" altLang="en-US" sz="3000" dirty="0" err="1"/>
              <a:t>muchos</a:t>
            </a:r>
            <a:r>
              <a:rPr lang="en-US" altLang="en-US" sz="3000" dirty="0"/>
              <a:t> </a:t>
            </a:r>
            <a:r>
              <a:rPr lang="en-US" altLang="en-US" sz="3000" dirty="0" err="1"/>
              <a:t>pisos</a:t>
            </a:r>
            <a:r>
              <a:rPr lang="en-US" altLang="en-US" sz="3000" dirty="0"/>
              <a:t>.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en-US" altLang="en-US" sz="3000" dirty="0"/>
              <a:t>El </a:t>
            </a:r>
            <a:r>
              <a:rPr lang="en-US" altLang="en-US" sz="3000" dirty="0" err="1"/>
              <a:t>coche</a:t>
            </a:r>
            <a:r>
              <a:rPr lang="en-US" altLang="en-US" sz="3000" dirty="0"/>
              <a:t> no </a:t>
            </a:r>
            <a:r>
              <a:rPr lang="en-US" altLang="en-US" sz="3000" dirty="0" err="1"/>
              <a:t>es</a:t>
            </a:r>
            <a:r>
              <a:rPr lang="en-US" altLang="en-US" sz="3000" dirty="0"/>
              <a:t> </a:t>
            </a:r>
            <a:r>
              <a:rPr lang="en-US" altLang="en-US" sz="3000" dirty="0" err="1"/>
              <a:t>viejo</a:t>
            </a:r>
            <a:r>
              <a:rPr lang="en-US" altLang="en-US" sz="3000" dirty="0"/>
              <a:t>. </a:t>
            </a:r>
            <a:r>
              <a:rPr lang="en-US" altLang="en-US" sz="3000" dirty="0" err="1"/>
              <a:t>Es</a:t>
            </a:r>
            <a:r>
              <a:rPr lang="en-US" altLang="en-US" sz="3000" dirty="0"/>
              <a:t> ____________.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066800"/>
            <a:ext cx="8610600" cy="4114800"/>
          </a:xfrm>
        </p:spPr>
        <p:txBody>
          <a:bodyPr/>
          <a:lstStyle/>
          <a:p>
            <a:pPr marL="0" indent="0">
              <a:buNone/>
            </a:pPr>
            <a:r>
              <a:rPr lang="en-US" altLang="en-US" b="1" dirty="0" smtClean="0">
                <a:solidFill>
                  <a:srgbClr val="00B0F0"/>
                </a:solidFill>
              </a:rPr>
              <a:t>II- </a:t>
            </a:r>
            <a:r>
              <a:rPr lang="en-US" altLang="en-US" dirty="0" smtClean="0"/>
              <a:t>Identify </a:t>
            </a:r>
            <a:r>
              <a:rPr lang="en-US" altLang="en-US" dirty="0"/>
              <a:t>the rooms of the house:</a:t>
            </a:r>
          </a:p>
          <a:p>
            <a:endParaRPr lang="en-US" altLang="en-US" dirty="0"/>
          </a:p>
        </p:txBody>
      </p:sp>
      <p:pic>
        <p:nvPicPr>
          <p:cNvPr id="10245" name="Picture 5" descr="bedroom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752600"/>
            <a:ext cx="2286000" cy="167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6" name="Picture 6" descr="bathroom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1752600"/>
            <a:ext cx="2438400" cy="1663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7" name="Picture 7" descr="dining room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1752600"/>
            <a:ext cx="2438400" cy="1657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8" name="Picture 8" descr="living room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4265613"/>
            <a:ext cx="2743200" cy="17478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50" name="Picture 10" descr="kitchen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4191000"/>
            <a:ext cx="2667000" cy="1819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066800"/>
            <a:ext cx="8458200" cy="5257800"/>
          </a:xfrm>
        </p:spPr>
        <p:txBody>
          <a:bodyPr/>
          <a:lstStyle/>
          <a:p>
            <a:pPr marL="0" indent="0">
              <a:buNone/>
            </a:pPr>
            <a:r>
              <a:rPr lang="es-ES_tradnl" altLang="en-US" b="1" dirty="0" smtClean="0">
                <a:solidFill>
                  <a:srgbClr val="00B0F0"/>
                </a:solidFill>
              </a:rPr>
              <a:t>III- </a:t>
            </a:r>
            <a:r>
              <a:rPr lang="es-ES_tradnl" altLang="en-US" dirty="0" smtClean="0"/>
              <a:t>Complete </a:t>
            </a:r>
            <a:r>
              <a:rPr lang="es-ES_tradnl" altLang="en-US" dirty="0" err="1"/>
              <a:t>with</a:t>
            </a:r>
            <a:r>
              <a:rPr lang="es-ES_tradnl" altLang="en-US" dirty="0"/>
              <a:t> </a:t>
            </a:r>
            <a:r>
              <a:rPr lang="es-ES_tradnl" altLang="en-US" dirty="0" err="1"/>
              <a:t>the</a:t>
            </a:r>
            <a:r>
              <a:rPr lang="es-ES_tradnl" altLang="en-US" dirty="0"/>
              <a:t> </a:t>
            </a:r>
            <a:r>
              <a:rPr lang="es-ES_tradnl" altLang="en-US" dirty="0" err="1"/>
              <a:t>correct</a:t>
            </a:r>
            <a:r>
              <a:rPr lang="es-ES_tradnl" altLang="en-US" dirty="0"/>
              <a:t> </a:t>
            </a:r>
            <a:r>
              <a:rPr lang="es-ES_tradnl" altLang="en-US" dirty="0" err="1"/>
              <a:t>form</a:t>
            </a:r>
            <a:r>
              <a:rPr lang="es-ES_tradnl" altLang="en-US" dirty="0"/>
              <a:t>: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s-ES_tradnl" altLang="en-US" dirty="0"/>
              <a:t>El hijo de mi tía es mi ___________.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s-ES_tradnl" altLang="en-US" dirty="0"/>
              <a:t>Mi ___________ y yo; los dos hijos de mis padres.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s-ES_tradnl" altLang="en-US" dirty="0"/>
              <a:t>La hermana de mi madre es mi ________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s-ES_tradnl" altLang="en-US" dirty="0"/>
              <a:t>Yo soy ____________ de mis abuelos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s-ES_tradnl" altLang="en-US" dirty="0"/>
              <a:t>T</a:t>
            </a:r>
            <a:r>
              <a:rPr lang="es-ES_tradnl" altLang="en-US" dirty="0">
                <a:cs typeface="Tahoma" pitchFamily="34" charset="0"/>
              </a:rPr>
              <a:t>ú eres ___________ de tus tíos.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# 18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 smtClean="0"/>
              <a:t>QUIZ 2: Cap. 2 </a:t>
            </a:r>
            <a:r>
              <a:rPr lang="en-US" dirty="0" smtClean="0"/>
              <a:t>TOMORROW!!!!</a:t>
            </a:r>
          </a:p>
          <a:p>
            <a:r>
              <a:rPr lang="en-US" dirty="0" smtClean="0"/>
              <a:t>STUDY </a:t>
            </a:r>
            <a:r>
              <a:rPr lang="en-US" u="sng" dirty="0" smtClean="0"/>
              <a:t>VOCABULARIO 2</a:t>
            </a:r>
            <a:r>
              <a:rPr lang="en-US" dirty="0" smtClean="0"/>
              <a:t> from PROPOSITO 15 &amp; PROPOSITO 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4781471"/>
      </p:ext>
    </p:extLst>
  </p:cSld>
  <p:clrMapOvr>
    <a:masterClrMapping/>
  </p:clrMapOvr>
</p:sld>
</file>

<file path=ppt/theme/theme1.xml><?xml version="1.0" encoding="utf-8"?>
<a:theme xmlns:a="http://schemas.openxmlformats.org/drawingml/2006/main" name="Textured">
  <a:themeElements>
    <a:clrScheme name="Textured 5">
      <a:dk1>
        <a:srgbClr val="003366"/>
      </a:dk1>
      <a:lt1>
        <a:srgbClr val="FFFFFF"/>
      </a:lt1>
      <a:dk2>
        <a:srgbClr val="2B5481"/>
      </a:dk2>
      <a:lt2>
        <a:srgbClr val="E5FFFF"/>
      </a:lt2>
      <a:accent1>
        <a:srgbClr val="009999"/>
      </a:accent1>
      <a:accent2>
        <a:srgbClr val="336699"/>
      </a:accent2>
      <a:accent3>
        <a:srgbClr val="ACB3C1"/>
      </a:accent3>
      <a:accent4>
        <a:srgbClr val="DADADA"/>
      </a:accent4>
      <a:accent5>
        <a:srgbClr val="AACACA"/>
      </a:accent5>
      <a:accent6>
        <a:srgbClr val="2D5C8A"/>
      </a:accent6>
      <a:hlink>
        <a:srgbClr val="00CCFF"/>
      </a:hlink>
      <a:folHlink>
        <a:srgbClr val="FFCC00"/>
      </a:folHlink>
    </a:clrScheme>
    <a:fontScheme name="Textured">
      <a:majorFont>
        <a:latin typeface="Tahoma"/>
        <a:ea typeface=""/>
        <a:cs typeface="Arial"/>
      </a:majorFont>
      <a:minorFont>
        <a:latin typeface="Tahom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xtured 1">
        <a:dk1>
          <a:srgbClr val="660000"/>
        </a:dk1>
        <a:lt1>
          <a:srgbClr val="FFFFFF"/>
        </a:lt1>
        <a:dk2>
          <a:srgbClr val="800000"/>
        </a:dk2>
        <a:lt2>
          <a:srgbClr val="FFFFCC"/>
        </a:lt2>
        <a:accent1>
          <a:srgbClr val="BE7960"/>
        </a:accent1>
        <a:accent2>
          <a:srgbClr val="CC6600"/>
        </a:accent2>
        <a:accent3>
          <a:srgbClr val="C0AAAA"/>
        </a:accent3>
        <a:accent4>
          <a:srgbClr val="DADADA"/>
        </a:accent4>
        <a:accent5>
          <a:srgbClr val="DBBEB6"/>
        </a:accent5>
        <a:accent6>
          <a:srgbClr val="B95C00"/>
        </a:accent6>
        <a:hlink>
          <a:srgbClr val="FFCC66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2">
        <a:dk1>
          <a:srgbClr val="003300"/>
        </a:dk1>
        <a:lt1>
          <a:srgbClr val="FFFFFF"/>
        </a:lt1>
        <a:dk2>
          <a:srgbClr val="4D6A2A"/>
        </a:dk2>
        <a:lt2>
          <a:srgbClr val="CCFF99"/>
        </a:lt2>
        <a:accent1>
          <a:srgbClr val="33CC33"/>
        </a:accent1>
        <a:accent2>
          <a:srgbClr val="46562A"/>
        </a:accent2>
        <a:accent3>
          <a:srgbClr val="B2B9AC"/>
        </a:accent3>
        <a:accent4>
          <a:srgbClr val="DADADA"/>
        </a:accent4>
        <a:accent5>
          <a:srgbClr val="ADE2AD"/>
        </a:accent5>
        <a:accent6>
          <a:srgbClr val="3F4D25"/>
        </a:accent6>
        <a:hlink>
          <a:srgbClr val="0099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3">
        <a:dk1>
          <a:srgbClr val="4E4E74"/>
        </a:dk1>
        <a:lt1>
          <a:srgbClr val="FFFFFF"/>
        </a:lt1>
        <a:dk2>
          <a:srgbClr val="666699"/>
        </a:dk2>
        <a:lt2>
          <a:srgbClr val="FFFFCC"/>
        </a:lt2>
        <a:accent1>
          <a:srgbClr val="5E5884"/>
        </a:accent1>
        <a:accent2>
          <a:srgbClr val="8AB29D"/>
        </a:accent2>
        <a:accent3>
          <a:srgbClr val="B8B8CA"/>
        </a:accent3>
        <a:accent4>
          <a:srgbClr val="DADADA"/>
        </a:accent4>
        <a:accent5>
          <a:srgbClr val="B6B4C2"/>
        </a:accent5>
        <a:accent6>
          <a:srgbClr val="7DA18E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4">
        <a:dk1>
          <a:srgbClr val="004E4C"/>
        </a:dk1>
        <a:lt1>
          <a:srgbClr val="FFFFFF"/>
        </a:lt1>
        <a:dk2>
          <a:srgbClr val="006666"/>
        </a:dk2>
        <a:lt2>
          <a:srgbClr val="FFFFCC"/>
        </a:lt2>
        <a:accent1>
          <a:srgbClr val="FFCC00"/>
        </a:accent1>
        <a:accent2>
          <a:srgbClr val="00B0AC"/>
        </a:accent2>
        <a:accent3>
          <a:srgbClr val="AAB8B8"/>
        </a:accent3>
        <a:accent4>
          <a:srgbClr val="DADADA"/>
        </a:accent4>
        <a:accent5>
          <a:srgbClr val="FFE2AA"/>
        </a:accent5>
        <a:accent6>
          <a:srgbClr val="009F9B"/>
        </a:accent6>
        <a:hlink>
          <a:srgbClr val="BA7C3E"/>
        </a:hlink>
        <a:folHlink>
          <a:srgbClr val="724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5">
        <a:dk1>
          <a:srgbClr val="003366"/>
        </a:dk1>
        <a:lt1>
          <a:srgbClr val="FFFFFF"/>
        </a:lt1>
        <a:dk2>
          <a:srgbClr val="2B5481"/>
        </a:dk2>
        <a:lt2>
          <a:srgbClr val="E5FFFF"/>
        </a:lt2>
        <a:accent1>
          <a:srgbClr val="009999"/>
        </a:accent1>
        <a:accent2>
          <a:srgbClr val="336699"/>
        </a:accent2>
        <a:accent3>
          <a:srgbClr val="ACB3C1"/>
        </a:accent3>
        <a:accent4>
          <a:srgbClr val="DADADA"/>
        </a:accent4>
        <a:accent5>
          <a:srgbClr val="AACACA"/>
        </a:accent5>
        <a:accent6>
          <a:srgbClr val="2D5C8A"/>
        </a:accent6>
        <a:hlink>
          <a:srgbClr val="00CCFF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6">
        <a:dk1>
          <a:srgbClr val="080808"/>
        </a:dk1>
        <a:lt1>
          <a:srgbClr val="FFFFFF"/>
        </a:lt1>
        <a:dk2>
          <a:srgbClr val="4D4D4D"/>
        </a:dk2>
        <a:lt2>
          <a:srgbClr val="FFFFFF"/>
        </a:lt2>
        <a:accent1>
          <a:srgbClr val="666699"/>
        </a:accent1>
        <a:accent2>
          <a:srgbClr val="3366CC"/>
        </a:accent2>
        <a:accent3>
          <a:srgbClr val="B2B2B2"/>
        </a:accent3>
        <a:accent4>
          <a:srgbClr val="DADADA"/>
        </a:accent4>
        <a:accent5>
          <a:srgbClr val="B8B8CA"/>
        </a:accent5>
        <a:accent6>
          <a:srgbClr val="2D5CB9"/>
        </a:accent6>
        <a:hlink>
          <a:srgbClr val="00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7">
        <a:dk1>
          <a:srgbClr val="000000"/>
        </a:dk1>
        <a:lt1>
          <a:srgbClr val="DBDAC2"/>
        </a:lt1>
        <a:dk2>
          <a:srgbClr val="827F4C"/>
        </a:dk2>
        <a:lt2>
          <a:srgbClr val="C0BC94"/>
        </a:lt2>
        <a:accent1>
          <a:srgbClr val="AAA578"/>
        </a:accent1>
        <a:accent2>
          <a:srgbClr val="A2A4AC"/>
        </a:accent2>
        <a:accent3>
          <a:srgbClr val="EAEADD"/>
        </a:accent3>
        <a:accent4>
          <a:srgbClr val="000000"/>
        </a:accent4>
        <a:accent5>
          <a:srgbClr val="D2CFBE"/>
        </a:accent5>
        <a:accent6>
          <a:srgbClr val="92949B"/>
        </a:accent6>
        <a:hlink>
          <a:srgbClr val="5B8800"/>
        </a:hlink>
        <a:folHlink>
          <a:srgbClr val="68653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xtured 8">
        <a:dk1>
          <a:srgbClr val="000000"/>
        </a:dk1>
        <a:lt1>
          <a:srgbClr val="DCE8F4"/>
        </a:lt1>
        <a:dk2>
          <a:srgbClr val="7B9CB5"/>
        </a:dk2>
        <a:lt2>
          <a:srgbClr val="969696"/>
        </a:lt2>
        <a:accent1>
          <a:srgbClr val="FFFFFF"/>
        </a:accent1>
        <a:accent2>
          <a:srgbClr val="00BAB6"/>
        </a:accent2>
        <a:accent3>
          <a:srgbClr val="EBF2F8"/>
        </a:accent3>
        <a:accent4>
          <a:srgbClr val="000000"/>
        </a:accent4>
        <a:accent5>
          <a:srgbClr val="FFFFFF"/>
        </a:accent5>
        <a:accent6>
          <a:srgbClr val="00A8A5"/>
        </a:accent6>
        <a:hlink>
          <a:srgbClr val="8A8AD8"/>
        </a:hlink>
        <a:folHlink>
          <a:srgbClr val="24249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Textured</Template>
  <TotalTime>124</TotalTime>
  <Words>194</Words>
  <Application>Microsoft Office PowerPoint</Application>
  <PresentationFormat>On-screen Show (4:3)</PresentationFormat>
  <Paragraphs>29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Textured</vt:lpstr>
      <vt:lpstr>Me llamo _________ Clase 701 La fecha es el 7 de noviembre del 2013</vt:lpstr>
      <vt:lpstr>Ejercicios</vt:lpstr>
      <vt:lpstr>PowerPoint Presentation</vt:lpstr>
      <vt:lpstr>PowerPoint Presentation</vt:lpstr>
      <vt:lpstr>Tarea # 18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 Clase 9N La fecha es el 3 de abril del 2012</dc:title>
  <dc:creator>Helen Zumaeta</dc:creator>
  <cp:lastModifiedBy>Helen Zumaeta</cp:lastModifiedBy>
  <cp:revision>6</cp:revision>
  <dcterms:created xsi:type="dcterms:W3CDTF">2012-04-03T17:47:01Z</dcterms:created>
  <dcterms:modified xsi:type="dcterms:W3CDTF">2013-11-07T19:04:13Z</dcterms:modified>
</cp:coreProperties>
</file>